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9" r:id="rId4"/>
    <p:sldId id="260" r:id="rId5"/>
    <p:sldId id="316" r:id="rId6"/>
    <p:sldId id="317" r:id="rId7"/>
    <p:sldId id="261" r:id="rId8"/>
    <p:sldId id="262" r:id="rId9"/>
    <p:sldId id="318" r:id="rId10"/>
    <p:sldId id="319" r:id="rId11"/>
    <p:sldId id="263" r:id="rId12"/>
    <p:sldId id="322" r:id="rId13"/>
    <p:sldId id="320" r:id="rId14"/>
    <p:sldId id="321" r:id="rId15"/>
    <p:sldId id="323" r:id="rId16"/>
    <p:sldId id="324" r:id="rId17"/>
    <p:sldId id="264" r:id="rId18"/>
    <p:sldId id="265" r:id="rId19"/>
  </p:sldIdLst>
  <p:sldSz cx="12192000" cy="6858000"/>
  <p:notesSz cx="6858000" cy="9144000"/>
  <p:defaultTextStyle>
    <a:defPPr>
      <a:defRPr lang="en-B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17"/>
    <p:restoredTop sz="81063"/>
  </p:normalViewPr>
  <p:slideViewPr>
    <p:cSldViewPr snapToGrid="0">
      <p:cViewPr varScale="1">
        <p:scale>
          <a:sx n="86" d="100"/>
          <a:sy n="86" d="100"/>
        </p:scale>
        <p:origin x="21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4EC33E-50DE-0B4E-81EA-2743718772D7}" type="datetimeFigureOut">
              <a:rPr lang="en-BD" smtClean="0"/>
              <a:t>2/5/24</a:t>
            </a:fld>
            <a:endParaRPr lang="en-B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E06F0C-FB74-FD49-ADF3-D6004654E888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562935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i="0" dirty="0" err="1">
                <a:solidFill>
                  <a:srgbClr val="5F6368"/>
                </a:solidFill>
                <a:effectLst/>
                <a:latin typeface="Roboto" panose="020F0502020204030204" pitchFamily="34" charset="0"/>
              </a:rPr>
              <a:t>gsub</a:t>
            </a:r>
            <a:r>
              <a:rPr lang="en-GB" b="0" i="0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() function in </a:t>
            </a:r>
            <a:r>
              <a:rPr lang="en-GB" b="1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R</a:t>
            </a:r>
            <a:r>
              <a:rPr lang="en-GB" b="0" i="0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 Language is used to replace all the matches of a pattern from a string. </a:t>
            </a:r>
          </a:p>
          <a:p>
            <a:endParaRPr lang="en-GB" b="0" i="0" dirty="0">
              <a:solidFill>
                <a:srgbClr val="4D5156"/>
              </a:solidFill>
              <a:effectLst/>
              <a:latin typeface="Roboto" panose="02000000000000000000" pitchFamily="2" charset="0"/>
            </a:endParaRPr>
          </a:p>
          <a:p>
            <a:r>
              <a:rPr lang="en-GB" b="1" i="0" dirty="0" err="1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scale_x_discrete</a:t>
            </a:r>
            <a:r>
              <a:rPr lang="en-GB" b="0" i="0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() and </a:t>
            </a:r>
            <a:r>
              <a:rPr lang="en-GB" b="0" i="0" dirty="0" err="1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scale_y_discrete</a:t>
            </a:r>
            <a:r>
              <a:rPr lang="en-GB" b="0" i="0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() are used to set the values for discrete x and y scale aesthetics. For simple manipulation of scale labels and limits.</a:t>
            </a:r>
          </a:p>
          <a:p>
            <a:endParaRPr lang="en-GB" b="0" i="0" dirty="0">
              <a:solidFill>
                <a:srgbClr val="4D5156"/>
              </a:solidFill>
              <a:effectLst/>
              <a:latin typeface="Roboto" panose="02000000000000000000" pitchFamily="2" charset="0"/>
            </a:endParaRPr>
          </a:p>
          <a:p>
            <a:r>
              <a:rPr lang="en-GB" b="0" i="0" dirty="0" err="1">
                <a:solidFill>
                  <a:srgbClr val="1F1F1F"/>
                </a:solidFill>
                <a:effectLst/>
                <a:latin typeface="Google Sans"/>
              </a:rPr>
              <a:t>facet_wrap</a:t>
            </a:r>
            <a:r>
              <a:rPr lang="en-GB" b="0" i="0" dirty="0">
                <a:solidFill>
                  <a:srgbClr val="1F1F1F"/>
                </a:solidFill>
                <a:effectLst/>
                <a:latin typeface="Google Sans"/>
              </a:rPr>
              <a:t>() </a:t>
            </a:r>
            <a:r>
              <a:rPr lang="en-GB" b="0" i="0" dirty="0">
                <a:solidFill>
                  <a:srgbClr val="040C28"/>
                </a:solidFill>
                <a:effectLst/>
                <a:latin typeface="Google Sans"/>
              </a:rPr>
              <a:t>makes a long ribbon of panels (generated by any number of variables) and wraps it into 2d</a:t>
            </a:r>
            <a:r>
              <a:rPr lang="en-GB" b="0" i="0" dirty="0">
                <a:solidFill>
                  <a:srgbClr val="1F1F1F"/>
                </a:solidFill>
                <a:effectLst/>
                <a:latin typeface="Google Sans"/>
              </a:rPr>
              <a:t>. This is useful if you have a single variable with many levels and want to arrange the plots in a more space efficient manner.</a:t>
            </a:r>
            <a:endParaRPr lang="en-B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06F0C-FB74-FD49-ADF3-D6004654E888}" type="slidenum">
              <a:rPr lang="en-BD" smtClean="0"/>
              <a:t>11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310804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 err="1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glm</a:t>
            </a:r>
            <a:r>
              <a:rPr lang="en-GB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 is used to fit generalized linear models, specified by giving a symbolic description of the linear predictor and a description of the error distribution.</a:t>
            </a:r>
          </a:p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Times"/>
              </a:rPr>
              <a:t>Rakuten:</a:t>
            </a:r>
            <a:br>
              <a:rPr lang="en-GB" b="1" i="0" dirty="0">
                <a:solidFill>
                  <a:srgbClr val="E80C5B"/>
                </a:solidFill>
                <a:effectLst/>
                <a:latin typeface="Rakuten Sans UI"/>
              </a:rPr>
            </a:br>
            <a:endParaRPr lang="en-GB" dirty="0">
              <a:effectLst/>
              <a:latin typeface="Roboto" panose="02000000000000000000" pitchFamily="2" charset="0"/>
            </a:endParaRPr>
          </a:p>
          <a:p>
            <a:r>
              <a:rPr lang="en-GB" b="0" i="0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we use the function </a:t>
            </a:r>
            <a:r>
              <a:rPr lang="en-GB" b="1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labs</a:t>
            </a:r>
            <a:r>
              <a:rPr lang="en-GB" b="0" i="0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() to change the main </a:t>
            </a:r>
            <a:r>
              <a:rPr lang="en-GB" b="1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title</a:t>
            </a:r>
            <a:r>
              <a:rPr lang="en-GB" b="0" i="0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, the subtitle, the axis labels and </a:t>
            </a:r>
            <a:r>
              <a:rPr lang="en-GB" b="0" i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captions.</a:t>
            </a:r>
            <a:endParaRPr lang="en-B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06F0C-FB74-FD49-ADF3-D6004654E888}" type="slidenum">
              <a:rPr lang="en-BD" smtClean="0"/>
              <a:t>15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113089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586BD-0747-1AEB-899D-5B92D13127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9B10E6-8DC7-D4A7-B454-31E387EEA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775272-5A2E-FA26-76FA-9822E1693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7CC8-117F-B947-ABB6-38B321103AA0}" type="datetimeFigureOut">
              <a:rPr lang="en-BD" smtClean="0"/>
              <a:t>2/5/24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5EE1B-F253-7739-4070-4CF576BB6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9E9FC-8963-7A15-E3EA-ECB9CAF2D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4940E-191F-344E-98BB-4532A77BEE10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541445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945D2-54DE-7792-215A-59F2D3DC2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B08374-A861-C76E-B242-09F367033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8CD8F-98DA-034C-0D71-ADE9CDDAF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7CC8-117F-B947-ABB6-38B321103AA0}" type="datetimeFigureOut">
              <a:rPr lang="en-BD" smtClean="0"/>
              <a:t>2/5/24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4DCA6-B0A5-D8DA-E83C-57F482010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DD9EE9-0487-0BC2-0A3E-433AA0060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4940E-191F-344E-98BB-4532A77BEE10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4139546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1EB82A-5EF0-7D9C-36C5-E089997C39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7A1363-484F-868D-51FB-F5271EFF3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0952E-A35F-FBD2-BA76-B178A5E8E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7CC8-117F-B947-ABB6-38B321103AA0}" type="datetimeFigureOut">
              <a:rPr lang="en-BD" smtClean="0"/>
              <a:t>2/5/24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2474F-D189-319A-CEF4-66E814E43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B5D73-8B10-5CEE-0E96-31F4E1FD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4940E-191F-344E-98BB-4532A77BEE10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976583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15127-7F5F-FACD-F28D-B303FB61B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83CB2-5FD1-49B0-052C-BB137F209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B8219-2623-5CE9-C9C7-0F7583991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7CC8-117F-B947-ABB6-38B321103AA0}" type="datetimeFigureOut">
              <a:rPr lang="en-BD" smtClean="0"/>
              <a:t>2/5/24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A662E-65A9-19FA-5D6D-34670251E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84961-DC42-2FCC-C65B-855947BD8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4940E-191F-344E-98BB-4532A77BEE10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478589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9584B-439D-4B06-4BF1-C8B3FFFF5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1157D8-D173-4900-3FFE-C3901ABF2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4FD89-FC56-FA15-08F4-6DE3C41F7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7CC8-117F-B947-ABB6-38B321103AA0}" type="datetimeFigureOut">
              <a:rPr lang="en-BD" smtClean="0"/>
              <a:t>2/5/24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3EEF4-DABB-F6C4-BB1A-FEC31332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07F7E-C974-F847-3149-F2DA22E02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4940E-191F-344E-98BB-4532A77BEE10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500823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A9CCE-0F93-FF11-844E-2D7B71772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E504A-7D3A-7150-58D2-84B52976ED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14B85-4B08-347E-B3C7-7F83402B51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B7C600-0085-FF72-1659-19EC42ABD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7CC8-117F-B947-ABB6-38B321103AA0}" type="datetimeFigureOut">
              <a:rPr lang="en-BD" smtClean="0"/>
              <a:t>2/5/24</a:t>
            </a:fld>
            <a:endParaRPr lang="en-B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AFE61-92A9-B405-71DB-B56DC67F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F02E69-DF6F-17FF-6C11-2D9FD522A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4940E-191F-344E-98BB-4532A77BEE10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7766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DDC90-D839-6E41-4AC3-2EEE20591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FBC8C-2BD1-B4DD-1F3C-2D57739A6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0FED00-0892-E83F-9B2C-670F712E3A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A302B0-A4ED-8252-CDBC-8454678CA4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3F1B3B-9F21-96B8-3DCD-31AD3962AA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B1CEEB-5EC6-5C3A-A41C-347434C0E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7CC8-117F-B947-ABB6-38B321103AA0}" type="datetimeFigureOut">
              <a:rPr lang="en-BD" smtClean="0"/>
              <a:t>2/5/24</a:t>
            </a:fld>
            <a:endParaRPr lang="en-B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A085F5-EA6E-8768-7583-25028611E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48A3B6-F1F6-CDD1-33D2-8576E81E8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4940E-191F-344E-98BB-4532A77BEE10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909698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5D24F-CC17-766A-B9CA-A733E9ED0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BCE09D-B2D1-E116-B42A-EFF6897A4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7CC8-117F-B947-ABB6-38B321103AA0}" type="datetimeFigureOut">
              <a:rPr lang="en-BD" smtClean="0"/>
              <a:t>2/5/24</a:t>
            </a:fld>
            <a:endParaRPr lang="en-B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00AFC7-2D80-CDEA-CECE-6A3C6E841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50B3C-6E87-465B-039B-D0E0C9FB0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4940E-191F-344E-98BB-4532A77BEE10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508824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F5A408-2F7C-8775-E52B-93A8FA6E9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7CC8-117F-B947-ABB6-38B321103AA0}" type="datetimeFigureOut">
              <a:rPr lang="en-BD" smtClean="0"/>
              <a:t>2/5/24</a:t>
            </a:fld>
            <a:endParaRPr lang="en-B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84AB05-BFEA-FA31-25EA-99C0EB9E6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2F1D05-0A19-CBA0-1B3F-F82A63B65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4940E-191F-344E-98BB-4532A77BEE10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698304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0A248-0BB5-26AD-5ECB-3D180D6A2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EA7AF-132D-72B1-F27D-42AE84462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A8D0B2-1702-3F85-49C4-4A30A584CD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B5298B-AB13-50A7-AEB8-6F3097F1F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7CC8-117F-B947-ABB6-38B321103AA0}" type="datetimeFigureOut">
              <a:rPr lang="en-BD" smtClean="0"/>
              <a:t>2/5/24</a:t>
            </a:fld>
            <a:endParaRPr lang="en-B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58D01D-60E1-3684-02A6-FE7D37D1C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E2A5AC-FE46-E6FB-7E20-CD51ECB4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4940E-191F-344E-98BB-4532A77BEE10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9257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270D0-7DDA-5DC7-1C72-B85E639C4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32C4F3-5C29-7FED-76D1-AEBEECF4B6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5F7644-6514-1C0C-CFA5-32F0E9BB5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1C0657-34B3-2E1F-A599-D0538EF6D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7CC8-117F-B947-ABB6-38B321103AA0}" type="datetimeFigureOut">
              <a:rPr lang="en-BD" smtClean="0"/>
              <a:t>2/5/24</a:t>
            </a:fld>
            <a:endParaRPr lang="en-B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7B3C3-1F3C-605D-2B86-ABDA0E301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78E199-A076-B246-9E84-A15B074AD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4940E-191F-344E-98BB-4532A77BEE10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789051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DC075D-8A2D-4E52-151F-D464630CD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1DA34-29A3-8B2F-0290-083D46F84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1CCE9-0BC5-AF0B-C277-EC338FAF38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27CC8-117F-B947-ABB6-38B321103AA0}" type="datetimeFigureOut">
              <a:rPr lang="en-BD" smtClean="0"/>
              <a:t>2/5/24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45065-E0BC-1E15-3F69-34D8458C61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E3606-E9F0-C319-48B4-0D88117978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4940E-191F-344E-98BB-4532A77BEE10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086502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3390/jcdd6020019" TargetMode="External"/><Relationship Id="rId3" Type="http://schemas.openxmlformats.org/officeDocument/2006/relationships/hyperlink" Target="https://doi.org/10.1177/2047487318786585" TargetMode="External"/><Relationship Id="rId7" Type="http://schemas.openxmlformats.org/officeDocument/2006/relationships/hyperlink" Target="https://doi.org/10.3389/fcvm.2023.1205475" TargetMode="External"/><Relationship Id="rId12" Type="http://schemas.openxmlformats.org/officeDocument/2006/relationships/hyperlink" Target="https://www.r-project.org/" TargetMode="External"/><Relationship Id="rId2" Type="http://schemas.openxmlformats.org/officeDocument/2006/relationships/hyperlink" Target="https://doi.org/10.1016/j.jacc.2019.03.52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136/bmjgh-2017-000298" TargetMode="External"/><Relationship Id="rId11" Type="http://schemas.openxmlformats.org/officeDocument/2006/relationships/hyperlink" Target="https://r4ds.hadley.nz/" TargetMode="External"/><Relationship Id="rId5" Type="http://schemas.openxmlformats.org/officeDocument/2006/relationships/hyperlink" Target="https://doi.org/10.1186/1471-2458-10-637" TargetMode="External"/><Relationship Id="rId10" Type="http://schemas.openxmlformats.org/officeDocument/2006/relationships/hyperlink" Target="https://www.kaggle.com/datasets/johnsmith88/heart-disease-dataset?resource=download" TargetMode="External"/><Relationship Id="rId4" Type="http://schemas.openxmlformats.org/officeDocument/2006/relationships/hyperlink" Target="https://doi.org/10.14336/AD.2014.0623" TargetMode="External"/><Relationship Id="rId9" Type="http://schemas.openxmlformats.org/officeDocument/2006/relationships/hyperlink" Target="https://doi.org/10.3390/ijerph19148272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F113E-60BD-F9CA-3B27-6C64310B56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12277"/>
            <a:ext cx="12192000" cy="1916723"/>
          </a:xfrm>
        </p:spPr>
        <p:txBody>
          <a:bodyPr>
            <a:normAutofit fontScale="90000"/>
          </a:bodyPr>
          <a:lstStyle/>
          <a:p>
            <a:br>
              <a:rPr lang="en-BD" sz="3600" b="1" dirty="0">
                <a:solidFill>
                  <a:srgbClr val="0E101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BD" sz="3600" b="1" dirty="0">
                <a:solidFill>
                  <a:srgbClr val="0E101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BD" sz="3600" b="1" dirty="0">
                <a:solidFill>
                  <a:srgbClr val="0E101A"/>
                </a:solidFill>
                <a:effectLst/>
                <a:highlight>
                  <a:srgbClr val="00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Case Study Presentation 5202</a:t>
            </a:r>
            <a:br>
              <a:rPr lang="en-BD" sz="1800" dirty="0">
                <a:solidFill>
                  <a:srgbClr val="0E101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BD" sz="1800" dirty="0">
                <a:solidFill>
                  <a:srgbClr val="0E101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BD" sz="1800" dirty="0">
                <a:solidFill>
                  <a:srgbClr val="0E101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BD" sz="3600" b="1" dirty="0">
                <a:solidFill>
                  <a:srgbClr val="0E101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Develop functional R code for getting</a:t>
            </a:r>
            <a:r>
              <a:rPr lang="en-US" sz="3600" b="1" dirty="0">
                <a:solidFill>
                  <a:srgbClr val="0E101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correlation &amp; </a:t>
            </a:r>
            <a:r>
              <a:rPr lang="en-US" sz="3600" b="1" dirty="0">
                <a:solidFill>
                  <a:srgbClr val="0E101A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interaction patterns</a:t>
            </a:r>
            <a:r>
              <a:rPr lang="en-US" sz="3600" b="1" dirty="0">
                <a:solidFill>
                  <a:srgbClr val="0E101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among</a:t>
            </a:r>
            <a:r>
              <a:rPr lang="en-BD" sz="3600" b="1" dirty="0">
                <a:solidFill>
                  <a:srgbClr val="0E101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different</a:t>
            </a:r>
            <a:r>
              <a:rPr lang="en-US" sz="3600" b="1" dirty="0">
                <a:solidFill>
                  <a:srgbClr val="0E101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parameters</a:t>
            </a:r>
            <a:r>
              <a:rPr lang="en-BD" sz="3600" b="1" dirty="0">
                <a:solidFill>
                  <a:srgbClr val="0E101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of heart disease patients</a:t>
            </a:r>
            <a:br>
              <a:rPr lang="en-B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B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4FAE75-1CB4-ED85-3D85-6B2A1C5BCD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65076"/>
            <a:ext cx="9144000" cy="392723"/>
          </a:xfrm>
        </p:spPr>
        <p:txBody>
          <a:bodyPr>
            <a:normAutofit lnSpcReduction="10000"/>
          </a:bodyPr>
          <a:lstStyle/>
          <a:p>
            <a:r>
              <a:rPr lang="en-BD" dirty="0">
                <a:latin typeface="Arial" panose="020B0604020202020204" pitchFamily="34" charset="0"/>
                <a:cs typeface="Arial" panose="020B0604020202020204" pitchFamily="34" charset="0"/>
              </a:rPr>
              <a:t>Tareque Muzahid Zamee</a:t>
            </a:r>
          </a:p>
        </p:txBody>
      </p:sp>
    </p:spTree>
    <p:extLst>
      <p:ext uri="{BB962C8B-B14F-4D97-AF65-F5344CB8AC3E}">
        <p14:creationId xmlns:p14="http://schemas.microsoft.com/office/powerpoint/2010/main" val="2163060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CF1B43-BE01-875D-59CE-221F6DE75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6779" y="1107676"/>
            <a:ext cx="10478442" cy="4435874"/>
          </a:xfrm>
        </p:spPr>
      </p:pic>
    </p:spTree>
    <p:extLst>
      <p:ext uri="{BB962C8B-B14F-4D97-AF65-F5344CB8AC3E}">
        <p14:creationId xmlns:p14="http://schemas.microsoft.com/office/powerpoint/2010/main" val="2649706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03F2DC-434A-CAAC-1E2A-E33CEDB81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4794" y="281318"/>
            <a:ext cx="11682412" cy="373215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05AAAB-8F5C-3753-7EA0-D3965BCF3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599" y="4254046"/>
            <a:ext cx="69088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491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FF82E7-364E-C478-CB47-3275B8C33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1100" y="3262081"/>
            <a:ext cx="7289800" cy="32512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C83DD7-DCA7-F7A5-8A86-828358A3B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100" y="295988"/>
            <a:ext cx="7289800" cy="296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97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39C03E-8854-67C5-ACD2-214DD7156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102" y="673099"/>
            <a:ext cx="5330078" cy="31549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16E268-DD10-294E-FCF1-73984EC98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02" y="4473316"/>
            <a:ext cx="5668736" cy="13180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3AFD82-8C94-CD57-1130-B800FA247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162" y="673099"/>
            <a:ext cx="5668736" cy="3355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BD2F9B-BC85-4627-8937-276DC6386F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6146" y="4376170"/>
            <a:ext cx="5668736" cy="151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04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B232D2-C91E-5113-B250-E0BE8F3AE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143" y="4092766"/>
            <a:ext cx="6937397" cy="2536633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28C2FFC6-201F-65A2-F316-3279138C4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083" y="114300"/>
            <a:ext cx="7057899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01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58A3C1-0393-672D-1A9E-69AF63B5A4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27063" y="171450"/>
            <a:ext cx="5937873" cy="35147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E591C5-F0D6-63E3-4D7C-0E824D67A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541" y="3786188"/>
            <a:ext cx="5294918" cy="298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413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6EBCF-35E4-BF7D-D880-52D6775AD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5000"/>
          </a:xfrm>
        </p:spPr>
        <p:txBody>
          <a:bodyPr>
            <a:normAutofit fontScale="90000"/>
          </a:bodyPr>
          <a:lstStyle/>
          <a:p>
            <a:pPr algn="ctr"/>
            <a:r>
              <a:rPr lang="en-BD" b="1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3AB9F-CD9B-8333-663E-9859CBA07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463"/>
            <a:ext cx="10983686" cy="4762500"/>
          </a:xfrm>
        </p:spPr>
        <p:txBody>
          <a:bodyPr/>
          <a:lstStyle/>
          <a:p>
            <a:r>
              <a:rPr lang="en-BD" dirty="0"/>
              <a:t>Men are more vulnerable than women as Heart Disease Patients (who are experienced with different other diseases)</a:t>
            </a:r>
          </a:p>
          <a:p>
            <a:endParaRPr lang="en-BD" dirty="0"/>
          </a:p>
          <a:p>
            <a:r>
              <a:rPr lang="en-BD" dirty="0"/>
              <a:t>Mid age (40-60) heart disease patients have more prone to experience different other complexities</a:t>
            </a:r>
          </a:p>
          <a:p>
            <a:endParaRPr lang="en-BD" dirty="0"/>
          </a:p>
          <a:p>
            <a:r>
              <a:rPr lang="en-BD" dirty="0"/>
              <a:t> Managing stress and controlled diet are the most important factors for maintaining a healthy life as a heart disease patient</a:t>
            </a:r>
          </a:p>
        </p:txBody>
      </p:sp>
    </p:spTree>
    <p:extLst>
      <p:ext uri="{BB962C8B-B14F-4D97-AF65-F5344CB8AC3E}">
        <p14:creationId xmlns:p14="http://schemas.microsoft.com/office/powerpoint/2010/main" val="266383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3370D-4586-0879-3BD8-73258FBF4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681036"/>
          </a:xfrm>
        </p:spPr>
        <p:txBody>
          <a:bodyPr>
            <a:normAutofit fontScale="90000"/>
          </a:bodyPr>
          <a:lstStyle/>
          <a:p>
            <a:pPr algn="ctr"/>
            <a:r>
              <a:rPr lang="en-BD" b="1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C33E3-5680-D4FA-DCD0-430EDE2D0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1" y="681038"/>
            <a:ext cx="11744324" cy="5962650"/>
          </a:xfrm>
        </p:spPr>
        <p:txBody>
          <a:bodyPr>
            <a:normAutofit lnSpcReduction="10000"/>
          </a:bodyPr>
          <a:lstStyle/>
          <a:p>
            <a:r>
              <a:rPr lang="en-GB" sz="14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Zhang, Y., </a:t>
            </a:r>
            <a:r>
              <a:rPr lang="en-GB" sz="1400" b="0" i="0" dirty="0" err="1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Vittinghoff</a:t>
            </a:r>
            <a:r>
              <a:rPr lang="en-GB" sz="14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E., Pletcher, M. J., Allen, N. B., Zeki Al </a:t>
            </a:r>
            <a:r>
              <a:rPr lang="en-GB" sz="1400" b="0" i="0" dirty="0" err="1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Hazzouri</a:t>
            </a:r>
            <a:r>
              <a:rPr lang="en-GB" sz="14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A., </a:t>
            </a:r>
            <a:r>
              <a:rPr lang="en-GB" sz="1400" b="0" i="0" dirty="0" err="1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Yaffe</a:t>
            </a:r>
            <a:r>
              <a:rPr lang="en-GB" sz="14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K., </a:t>
            </a:r>
            <a:r>
              <a:rPr lang="en-GB" sz="1400" b="0" i="0" dirty="0" err="1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Balte</a:t>
            </a:r>
            <a:r>
              <a:rPr lang="en-GB" sz="14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P. P., Alonso, A., Newman, A. B., Ives, D. G., Rana, J. S., Lloyd-Jones, D., </a:t>
            </a:r>
            <a:r>
              <a:rPr lang="en-GB" sz="1400" b="0" i="0" dirty="0" err="1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Vasan</a:t>
            </a:r>
            <a:r>
              <a:rPr lang="en-GB" sz="14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R. S., </a:t>
            </a:r>
            <a:r>
              <a:rPr lang="en-GB" sz="1400" b="0" i="0" dirty="0" err="1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Bibbins</a:t>
            </a:r>
            <a:r>
              <a:rPr lang="en-GB" sz="14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-Domingo, K., Gooding, H. C., de Ferranti, S. D., </a:t>
            </a:r>
            <a:r>
              <a:rPr lang="en-GB" sz="1400" b="0" i="0" dirty="0" err="1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Oelsner</a:t>
            </a:r>
            <a:r>
              <a:rPr lang="en-GB" sz="14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E. C., &amp; Moran, A. E. (2019). Associations of Blood Pressure and Cholesterol Levels During Young Adulthood With Later Cardiovascular Events. </a:t>
            </a:r>
            <a:r>
              <a:rPr lang="en-GB" sz="1400" b="0" i="1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Journal of the American College of Cardiology</a:t>
            </a:r>
            <a:r>
              <a:rPr lang="en-GB" sz="14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GB" sz="1400" b="0" i="1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74</a:t>
            </a:r>
            <a:r>
              <a:rPr lang="en-GB" sz="14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(3), 330–341. </a:t>
            </a:r>
            <a:r>
              <a:rPr lang="en-GB" sz="14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https://doi.org/10.1016/j.jacc.2019.03.529</a:t>
            </a:r>
            <a:endParaRPr lang="en-GB" sz="1400" b="0" i="0" dirty="0">
              <a:solidFill>
                <a:srgbClr val="2121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0" i="0" dirty="0" err="1">
                <a:solidFill>
                  <a:srgbClr val="2A2A2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Danja</a:t>
            </a:r>
            <a:r>
              <a:rPr lang="en-GB" sz="1400" b="0" i="0" dirty="0">
                <a:solidFill>
                  <a:srgbClr val="2A2A2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0" i="0" dirty="0" err="1">
                <a:solidFill>
                  <a:srgbClr val="2A2A2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Sarink</a:t>
            </a:r>
            <a:r>
              <a:rPr lang="en-GB" sz="1400" b="0" i="0" dirty="0">
                <a:solidFill>
                  <a:srgbClr val="2A2A2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Lee </a:t>
            </a:r>
            <a:r>
              <a:rPr lang="en-GB" sz="1400" b="0" i="0" dirty="0" err="1">
                <a:solidFill>
                  <a:srgbClr val="2A2A2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Nedkoff</a:t>
            </a:r>
            <a:r>
              <a:rPr lang="en-GB" sz="1400" b="0" i="0" dirty="0">
                <a:solidFill>
                  <a:srgbClr val="2A2A2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Tom </a:t>
            </a:r>
            <a:r>
              <a:rPr lang="en-GB" sz="1400" b="0" i="0" dirty="0" err="1">
                <a:solidFill>
                  <a:srgbClr val="2A2A2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Briffa</a:t>
            </a:r>
            <a:r>
              <a:rPr lang="en-GB" sz="1400" b="0" i="0" dirty="0">
                <a:solidFill>
                  <a:srgbClr val="2A2A2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Jonathan E Shaw, Dianna J Magliano, Christopher Stevenson, Haider Mannan, Matthew </a:t>
            </a:r>
            <a:r>
              <a:rPr lang="en-GB" sz="1400" b="0" i="0" dirty="0" err="1">
                <a:solidFill>
                  <a:srgbClr val="2A2A2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Knuiman</a:t>
            </a:r>
            <a:r>
              <a:rPr lang="en-GB" sz="1400" b="0" i="0" dirty="0">
                <a:solidFill>
                  <a:srgbClr val="2A2A2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Joseph Hung, Graeme J Hankey, Paul Norman, Anna </a:t>
            </a:r>
            <a:r>
              <a:rPr lang="en-GB" sz="1400" b="0" i="0" dirty="0" err="1">
                <a:solidFill>
                  <a:srgbClr val="2A2A2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Peeters</a:t>
            </a:r>
            <a:r>
              <a:rPr lang="en-GB" sz="1400" b="0" i="0" dirty="0">
                <a:solidFill>
                  <a:srgbClr val="2A2A2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Trends in age- and sex-specific prevalence and incidence of cardiovascular disease in Western Australia, </a:t>
            </a:r>
            <a:r>
              <a:rPr lang="en-GB" sz="1400" b="0" i="1" dirty="0">
                <a:solidFill>
                  <a:srgbClr val="2A2A2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European Journal of Preventive Cardiology</a:t>
            </a:r>
            <a:r>
              <a:rPr lang="en-GB" sz="1400" b="0" i="0" dirty="0">
                <a:solidFill>
                  <a:srgbClr val="2A2A2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Volume 25, Issue 12, 1 August 2018, Pages 1280–1290, </a:t>
            </a:r>
            <a:r>
              <a:rPr lang="en-GB" sz="1400" b="0" i="0" u="none" strike="noStrike" dirty="0">
                <a:solidFill>
                  <a:srgbClr val="006FB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https://doi.org/10.1177/2047487318786585</a:t>
            </a:r>
            <a:endParaRPr lang="en-GB" sz="1400" dirty="0">
              <a:solidFill>
                <a:srgbClr val="006FB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0" i="0" dirty="0" err="1">
                <a:solidFill>
                  <a:srgbClr val="0E101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Špinar</a:t>
            </a:r>
            <a:r>
              <a:rPr lang="en-GB" sz="1400" b="0" i="0" dirty="0">
                <a:solidFill>
                  <a:srgbClr val="0E101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J. (2012). Hypertension and ischemic heart disease. </a:t>
            </a:r>
            <a:r>
              <a:rPr lang="en-GB" sz="1400" b="0" i="1" dirty="0">
                <a:solidFill>
                  <a:srgbClr val="0E101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 et Vasa</a:t>
            </a:r>
            <a:r>
              <a:rPr lang="en-GB" sz="1400" b="0" i="0" dirty="0">
                <a:solidFill>
                  <a:srgbClr val="0E101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GB" sz="1400" b="0" i="1" dirty="0">
                <a:solidFill>
                  <a:srgbClr val="0E101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54</a:t>
            </a:r>
            <a:r>
              <a:rPr lang="en-GB" sz="1400" b="0" i="0" dirty="0">
                <a:solidFill>
                  <a:srgbClr val="0E101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(6), e433-e438. https://</a:t>
            </a:r>
            <a:r>
              <a:rPr lang="en-GB" sz="1400" b="0" i="0" dirty="0" err="1">
                <a:solidFill>
                  <a:srgbClr val="0E101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doi.org</a:t>
            </a:r>
            <a:r>
              <a:rPr lang="en-GB" sz="1400" b="0" i="0" dirty="0">
                <a:solidFill>
                  <a:srgbClr val="0E101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/10.1016/j.crvasa.2012.11.002</a:t>
            </a:r>
          </a:p>
          <a:p>
            <a:r>
              <a:rPr lang="en-GB" sz="1400" b="0" i="0" dirty="0" err="1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Blokh</a:t>
            </a:r>
            <a:r>
              <a:rPr lang="en-GB" sz="14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D., &amp; </a:t>
            </a:r>
            <a:r>
              <a:rPr lang="en-GB" sz="1400" b="0" i="0" dirty="0" err="1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Stambler</a:t>
            </a:r>
            <a:r>
              <a:rPr lang="en-GB" sz="14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I. (2015). Information theoretical analysis of aging as a risk factor for heart disease. </a:t>
            </a:r>
            <a:r>
              <a:rPr lang="en-GB" sz="1400" b="0" i="1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Aging and disease</a:t>
            </a:r>
            <a:r>
              <a:rPr lang="en-GB" sz="14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GB" sz="1400" b="0" i="1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GB" sz="14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(3), 196–207. </a:t>
            </a:r>
            <a:r>
              <a:rPr lang="en-GB" sz="14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https://doi.org/10.14336/AD.2014.0623</a:t>
            </a:r>
            <a:endParaRPr lang="en-GB" sz="1400" b="0" i="0" dirty="0">
              <a:solidFill>
                <a:srgbClr val="2121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 err="1">
                <a:solidFill>
                  <a:srgbClr val="0E10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Vaartjes</a:t>
            </a:r>
            <a:r>
              <a:rPr lang="en-GB" sz="1400" dirty="0">
                <a:solidFill>
                  <a:srgbClr val="0E10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I., Hoes, A., </a:t>
            </a:r>
            <a:r>
              <a:rPr lang="en-GB" sz="1400" dirty="0" err="1">
                <a:solidFill>
                  <a:srgbClr val="0E10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Reitsma</a:t>
            </a:r>
            <a:r>
              <a:rPr lang="en-GB" sz="1400" dirty="0">
                <a:solidFill>
                  <a:srgbClr val="0E10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J. et al. Age- and gender-specific risk of death after first hospitalization for heart failure. BMC Public Health 10, 637 (2010). </a:t>
            </a:r>
            <a:r>
              <a:rPr lang="en-GB" sz="1400" dirty="0">
                <a:solidFill>
                  <a:srgbClr val="0E101A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https://doi.org/10.1186/1471-2458-10-637</a:t>
            </a:r>
            <a:endParaRPr lang="en-GB" sz="1400" dirty="0">
              <a:solidFill>
                <a:srgbClr val="0E10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solidFill>
                  <a:srgbClr val="0E10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Bots, S. H., Peters, S. A. E., &amp; Woodward, M. (2017). Sex differences in coronary heart disease and stroke mortality: a global assessment of the effect of ageing between 1980 and 2010. BMJ global health, 2(2), e000298. </a:t>
            </a:r>
            <a:r>
              <a:rPr lang="en-GB" sz="1400" dirty="0">
                <a:solidFill>
                  <a:srgbClr val="0E101A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https://doi.org/10.1136/bmjgh-2017-000298</a:t>
            </a:r>
            <a:endParaRPr lang="en-GB" sz="1400" dirty="0">
              <a:solidFill>
                <a:srgbClr val="0E10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BD" sz="1400" dirty="0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Masenga, S. K., &amp; Kirabo, A. (2023). Hypertensive heart disease: risk factors, complications and mechanisms. </a:t>
            </a:r>
            <a:r>
              <a:rPr lang="en-BD" sz="1400" i="1" dirty="0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Frontiers in cardiovascular medicine</a:t>
            </a:r>
            <a:r>
              <a:rPr lang="en-BD" sz="1400" dirty="0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 </a:t>
            </a:r>
            <a:r>
              <a:rPr lang="en-BD" sz="1400" i="1" dirty="0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</a:t>
            </a:r>
            <a:r>
              <a:rPr lang="en-BD" sz="1400" dirty="0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1205475. </a:t>
            </a:r>
            <a:r>
              <a:rPr lang="en-BD" sz="14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7"/>
              </a:rPr>
              <a:t>https://doi.org/10.3389/fcvm.2023.1205475</a:t>
            </a:r>
            <a:r>
              <a:rPr lang="en-BD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BD" sz="1400" dirty="0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Rodgers, J. L., Jones, J., Bolleddu, S. I., Vanthenapalli, S., Rodgers, L. E., Shah, K., Karia, K., &amp; Panguluri, S. K. (2019). Cardiovascular Risks Associated with Gender and Aging. </a:t>
            </a:r>
            <a:r>
              <a:rPr lang="en-BD" sz="1400" i="1" dirty="0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Journal of cardiovascular development and disease</a:t>
            </a:r>
            <a:r>
              <a:rPr lang="en-BD" sz="1400" dirty="0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 </a:t>
            </a:r>
            <a:r>
              <a:rPr lang="en-BD" sz="1400" i="1" dirty="0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</a:t>
            </a:r>
            <a:r>
              <a:rPr lang="en-BD" sz="1400" dirty="0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(2), 19. </a:t>
            </a:r>
            <a:r>
              <a:rPr lang="en-BD" sz="14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8"/>
              </a:rPr>
              <a:t>https://doi.org/10.3390/jcdd6020019</a:t>
            </a:r>
            <a:r>
              <a:rPr lang="en-BD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BD" sz="1400" dirty="0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Jung, E., Kong, S. Y., Ro, Y. S., Ryu, H. H., &amp; Shin, S. D. (2022). Serum Cholesterol Levels and Risk of Cardiovascular Death: A Systematic Review and a Dose-Response Meta-Analysis of Prospective Cohort Studies. </a:t>
            </a:r>
            <a:r>
              <a:rPr lang="en-BD" sz="1400" i="1" dirty="0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International journal of environmental research and public health</a:t>
            </a:r>
            <a:r>
              <a:rPr lang="en-BD" sz="1400" dirty="0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 </a:t>
            </a:r>
            <a:r>
              <a:rPr lang="en-BD" sz="1400" i="1" dirty="0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19</a:t>
            </a:r>
            <a:r>
              <a:rPr lang="en-BD" sz="1400" dirty="0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(14), 8272. </a:t>
            </a:r>
            <a:r>
              <a:rPr lang="en-BD" sz="14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9"/>
              </a:rPr>
              <a:t>https://doi.org/10.3390/ijerph19148272</a:t>
            </a:r>
            <a:r>
              <a:rPr lang="en-BD" sz="1400" dirty="0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400" u="sng" kern="0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10"/>
              </a:rPr>
              <a:t>https://www.kaggle.com/datasets/johnsmith88/heart-disease-dataset?resource=download</a:t>
            </a:r>
            <a:r>
              <a:rPr lang="en-US" sz="14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en-BD" sz="1400" kern="0" dirty="0">
              <a:solidFill>
                <a:srgbClr val="212121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en-US" sz="14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 for Data Science. Wickham and </a:t>
            </a:r>
            <a:r>
              <a:rPr lang="en-US" sz="14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Grolemund</a:t>
            </a:r>
            <a:r>
              <a:rPr lang="en-US" sz="14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2023 (</a:t>
            </a:r>
            <a:r>
              <a:rPr lang="en-US" sz="1400" u="sng" kern="0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11"/>
              </a:rPr>
              <a:t>https://r4ds.hadley.nz/</a:t>
            </a:r>
            <a:r>
              <a:rPr lang="en-US" sz="14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r>
              <a:rPr lang="en-BD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BD" sz="14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 Core Team. 2024. R: A Language and Environment for Statistical Computing.</a:t>
            </a:r>
            <a:br>
              <a:rPr lang="en-BD" sz="14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BD" sz="1400" u="sng" kern="0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12"/>
              </a:rPr>
              <a:t>https://www.r-project.org/</a:t>
            </a:r>
            <a:endParaRPr lang="en-BD" sz="14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GB" sz="1000" dirty="0">
              <a:solidFill>
                <a:srgbClr val="0E101A"/>
              </a:solidFill>
              <a:effectLst/>
              <a:latin typeface="Inter"/>
            </a:endParaRPr>
          </a:p>
          <a:p>
            <a:endParaRPr lang="en-GB" sz="1000" dirty="0">
              <a:solidFill>
                <a:srgbClr val="0E101A"/>
              </a:solidFill>
              <a:latin typeface="Inter"/>
            </a:endParaRPr>
          </a:p>
          <a:p>
            <a:endParaRPr lang="en-GB" sz="1000" dirty="0">
              <a:solidFill>
                <a:srgbClr val="0E101A"/>
              </a:solidFill>
              <a:latin typeface="Inter"/>
            </a:endParaRPr>
          </a:p>
          <a:p>
            <a:endParaRPr lang="en-GB" sz="1000" dirty="0">
              <a:solidFill>
                <a:srgbClr val="0E101A"/>
              </a:solidFill>
              <a:latin typeface="Inter"/>
            </a:endParaRPr>
          </a:p>
          <a:p>
            <a:endParaRPr lang="en-BD" sz="1200" dirty="0"/>
          </a:p>
        </p:txBody>
      </p:sp>
    </p:spTree>
    <p:extLst>
      <p:ext uri="{BB962C8B-B14F-4D97-AF65-F5344CB8AC3E}">
        <p14:creationId xmlns:p14="http://schemas.microsoft.com/office/powerpoint/2010/main" val="2312859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860996-2037-3D1E-3C41-8A9021B68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5666" y="13294"/>
            <a:ext cx="9108547" cy="6831411"/>
          </a:xfrm>
          <a:noFill/>
        </p:spPr>
      </p:pic>
    </p:spTree>
    <p:extLst>
      <p:ext uri="{BB962C8B-B14F-4D97-AF65-F5344CB8AC3E}">
        <p14:creationId xmlns:p14="http://schemas.microsoft.com/office/powerpoint/2010/main" val="688420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EC2BC-069D-A54D-D579-685825AAA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607"/>
            <a:ext cx="12192000" cy="1045697"/>
          </a:xfrm>
        </p:spPr>
        <p:txBody>
          <a:bodyPr>
            <a:normAutofit/>
          </a:bodyPr>
          <a:lstStyle/>
          <a:p>
            <a:pPr algn="ctr"/>
            <a:r>
              <a:rPr lang="en-BD" sz="4000" b="1" dirty="0">
                <a:latin typeface="Arial" panose="020B0604020202020204" pitchFamily="34" charset="0"/>
                <a:cs typeface="Arial" panose="020B0604020202020204" pitchFamily="34" charset="0"/>
              </a:rPr>
              <a:t>Importance of this 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F4488-70C4-6155-0653-EA05EB3D3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717" y="1121184"/>
            <a:ext cx="6094358" cy="5056878"/>
          </a:xfrm>
        </p:spPr>
        <p:txBody>
          <a:bodyPr>
            <a:normAutofit/>
          </a:bodyPr>
          <a:lstStyle/>
          <a:p>
            <a:r>
              <a:rPr lang="en-GB" sz="2700" dirty="0"/>
              <a:t>In US, someone has a heart attack every 40 seconds </a:t>
            </a:r>
          </a:p>
          <a:p>
            <a:r>
              <a:rPr lang="en-GB" sz="2700" dirty="0"/>
              <a:t>Every year, about 805,000 Americans have a heart attack. </a:t>
            </a:r>
          </a:p>
          <a:p>
            <a:r>
              <a:rPr lang="en-GB" sz="2700" dirty="0"/>
              <a:t>About half of all Americans (47%) have at least 1 of 3 key risk factors for heart disease namely high blood pressure, high cholesterol, and diabetes</a:t>
            </a:r>
            <a:endParaRPr lang="en-BD" sz="2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E29D18-5DFC-9321-C83D-FCE67E7ED1B8}"/>
              </a:ext>
            </a:extLst>
          </p:cNvPr>
          <p:cNvSpPr txBox="1"/>
          <p:nvPr/>
        </p:nvSpPr>
        <p:spPr>
          <a:xfrm>
            <a:off x="136598" y="6178062"/>
            <a:ext cx="5321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American Heart Association. (2018)</a:t>
            </a:r>
          </a:p>
          <a:p>
            <a:r>
              <a:rPr lang="en-GB" sz="1200" dirty="0" err="1"/>
              <a:t>Center</a:t>
            </a:r>
            <a:r>
              <a:rPr lang="en-GB" sz="1200" dirty="0"/>
              <a:t> for Disease Control. (2020a). Interactive Atlas of Heart Disease and Stroke.</a:t>
            </a:r>
          </a:p>
          <a:p>
            <a:r>
              <a:rPr lang="en-GB" sz="1200" dirty="0" err="1"/>
              <a:t>Center</a:t>
            </a:r>
            <a:r>
              <a:rPr lang="en-GB" sz="1200" dirty="0"/>
              <a:t> for Disease Control. (2020b). Blood Pressure.</a:t>
            </a:r>
            <a:endParaRPr lang="en-BD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61C568-8826-7861-85E5-C75E7B3B0B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6" t="20097" r="34462" b="14261"/>
          <a:stretch/>
        </p:blipFill>
        <p:spPr>
          <a:xfrm>
            <a:off x="7136523" y="1121184"/>
            <a:ext cx="4834760" cy="28868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BC4D0B-F7A8-92FD-5375-5A0E13363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545" y="4049960"/>
            <a:ext cx="5096857" cy="243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48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90F1E-B5E7-39B4-6470-7A0C104FC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992"/>
          </a:xfrm>
        </p:spPr>
        <p:txBody>
          <a:bodyPr/>
          <a:lstStyle/>
          <a:p>
            <a:pPr algn="ctr"/>
            <a:r>
              <a:rPr lang="en-BD" b="1" dirty="0">
                <a:latin typeface="Arial" panose="020B0604020202020204" pitchFamily="34" charset="0"/>
                <a:cs typeface="Arial" panose="020B0604020202020204" pitchFamily="34" charset="0"/>
              </a:rPr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5A068-6C40-FE29-BA04-0F46F5A0A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214" y="1545021"/>
            <a:ext cx="10628586" cy="4631942"/>
          </a:xfrm>
        </p:spPr>
        <p:txBody>
          <a:bodyPr/>
          <a:lstStyle/>
          <a:p>
            <a:r>
              <a:rPr lang="en-BD" dirty="0">
                <a:solidFill>
                  <a:srgbClr val="0E101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How heart disease is </a:t>
            </a:r>
            <a:r>
              <a:rPr lang="en-US" dirty="0">
                <a:solidFill>
                  <a:srgbClr val="0E101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developed</a:t>
            </a:r>
            <a:r>
              <a:rPr lang="en-BD" dirty="0">
                <a:solidFill>
                  <a:srgbClr val="0E101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based on different parameters (such as- age, sex, blood pressure, serum cholesterol, fasting blood sugar, etc.)? </a:t>
            </a:r>
          </a:p>
          <a:p>
            <a:endParaRPr lang="en-BD" dirty="0">
              <a:solidFill>
                <a:srgbClr val="0E101A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BD" dirty="0">
                <a:solidFill>
                  <a:srgbClr val="0E101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 there any</a:t>
            </a:r>
            <a:r>
              <a:rPr lang="en-US" dirty="0">
                <a:solidFill>
                  <a:srgbClr val="0E101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correlation and/or </a:t>
            </a:r>
            <a:r>
              <a:rPr lang="en-US">
                <a:solidFill>
                  <a:srgbClr val="0E101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interaction patterns</a:t>
            </a:r>
            <a:r>
              <a:rPr lang="en-BD">
                <a:solidFill>
                  <a:srgbClr val="0E101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BD" dirty="0">
                <a:solidFill>
                  <a:srgbClr val="0E101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among these different parameters?</a:t>
            </a:r>
            <a:endParaRPr lang="en-BD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BD" dirty="0"/>
          </a:p>
        </p:txBody>
      </p:sp>
    </p:spTree>
    <p:extLst>
      <p:ext uri="{BB962C8B-B14F-4D97-AF65-F5344CB8AC3E}">
        <p14:creationId xmlns:p14="http://schemas.microsoft.com/office/powerpoint/2010/main" val="207711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AB33A-CF60-DD06-D7EB-5FB7EE669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05840"/>
          </a:xfrm>
        </p:spPr>
        <p:txBody>
          <a:bodyPr>
            <a:normAutofit/>
          </a:bodyPr>
          <a:lstStyle/>
          <a:p>
            <a:pPr algn="ctr"/>
            <a:r>
              <a:rPr lang="en-BD" sz="4000" b="1" dirty="0">
                <a:latin typeface="Arial" panose="020B0604020202020204" pitchFamily="34" charset="0"/>
                <a:cs typeface="Arial" panose="020B0604020202020204" pitchFamily="34" charset="0"/>
              </a:rPr>
              <a:t>Case study work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3BE5A-37A7-C864-0273-61AB0DE98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05840"/>
            <a:ext cx="12192000" cy="556312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BD" dirty="0"/>
              <a:t>Prepare Research QS</a:t>
            </a:r>
          </a:p>
          <a:p>
            <a:pPr marL="0" indent="0" algn="ctr">
              <a:buNone/>
            </a:pPr>
            <a:endParaRPr lang="en-BD" dirty="0"/>
          </a:p>
          <a:p>
            <a:pPr marL="0" indent="0" algn="ctr">
              <a:buNone/>
            </a:pPr>
            <a:r>
              <a:rPr lang="en-BD" dirty="0"/>
              <a:t>Read Research Papers to nevigate on those research QS</a:t>
            </a:r>
          </a:p>
          <a:p>
            <a:pPr marL="0" indent="0" algn="ctr">
              <a:buNone/>
            </a:pPr>
            <a:endParaRPr lang="en-BD" dirty="0"/>
          </a:p>
          <a:p>
            <a:pPr marL="0" indent="0" algn="ctr">
              <a:buNone/>
            </a:pPr>
            <a:r>
              <a:rPr lang="en-BD" dirty="0"/>
              <a:t>Import dataset into R console</a:t>
            </a:r>
          </a:p>
          <a:p>
            <a:pPr marL="0" indent="0" algn="ctr">
              <a:buNone/>
            </a:pPr>
            <a:endParaRPr lang="en-BD" dirty="0"/>
          </a:p>
          <a:p>
            <a:pPr marL="0" indent="0" algn="ctr">
              <a:buNone/>
            </a:pPr>
            <a:r>
              <a:rPr lang="en-BD" dirty="0"/>
              <a:t>Install required packages</a:t>
            </a:r>
          </a:p>
          <a:p>
            <a:pPr marL="0" indent="0" algn="ctr">
              <a:buNone/>
            </a:pPr>
            <a:endParaRPr lang="en-BD" dirty="0"/>
          </a:p>
          <a:p>
            <a:pPr marL="0" indent="0" algn="ctr">
              <a:buNone/>
            </a:pPr>
            <a:r>
              <a:rPr lang="en-BD" dirty="0"/>
              <a:t>Develop functional R code to get plot/graph</a:t>
            </a:r>
          </a:p>
          <a:p>
            <a:pPr marL="0" indent="0" algn="ctr">
              <a:buNone/>
            </a:pPr>
            <a:endParaRPr lang="en-BD" dirty="0"/>
          </a:p>
          <a:p>
            <a:pPr marL="0" indent="0" algn="ctr">
              <a:buNone/>
            </a:pPr>
            <a:r>
              <a:rPr lang="en-BD" dirty="0"/>
              <a:t>Conclusion statements</a:t>
            </a:r>
          </a:p>
          <a:p>
            <a:pPr marL="0" indent="0" algn="ctr">
              <a:buNone/>
            </a:pPr>
            <a:endParaRPr lang="en-BD" dirty="0"/>
          </a:p>
          <a:p>
            <a:pPr marL="0" indent="0" algn="ctr">
              <a:buNone/>
            </a:pPr>
            <a:endParaRPr lang="en-BD" dirty="0"/>
          </a:p>
          <a:p>
            <a:pPr marL="0" indent="0" algn="ctr">
              <a:buNone/>
            </a:pPr>
            <a:endParaRPr lang="en-BD" dirty="0"/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29E92307-B93F-6529-DBD8-209D5875894F}"/>
              </a:ext>
            </a:extLst>
          </p:cNvPr>
          <p:cNvSpPr/>
          <p:nvPr/>
        </p:nvSpPr>
        <p:spPr>
          <a:xfrm>
            <a:off x="5980386" y="1460939"/>
            <a:ext cx="231227" cy="33633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EDA10037-6494-827F-3BB4-602C4A4AE56A}"/>
              </a:ext>
            </a:extLst>
          </p:cNvPr>
          <p:cNvSpPr/>
          <p:nvPr/>
        </p:nvSpPr>
        <p:spPr>
          <a:xfrm>
            <a:off x="5975131" y="2433141"/>
            <a:ext cx="231227" cy="33633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CED57FE1-1D5F-505B-7882-50D30191564B}"/>
              </a:ext>
            </a:extLst>
          </p:cNvPr>
          <p:cNvSpPr/>
          <p:nvPr/>
        </p:nvSpPr>
        <p:spPr>
          <a:xfrm>
            <a:off x="5964622" y="3400092"/>
            <a:ext cx="231227" cy="33633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D2204724-DF77-3636-9AD3-029BEA7132F8}"/>
              </a:ext>
            </a:extLst>
          </p:cNvPr>
          <p:cNvSpPr/>
          <p:nvPr/>
        </p:nvSpPr>
        <p:spPr>
          <a:xfrm>
            <a:off x="5990902" y="4298723"/>
            <a:ext cx="231227" cy="33633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BA8FF028-BB3D-3C6B-DB17-381A2DAE37EE}"/>
              </a:ext>
            </a:extLst>
          </p:cNvPr>
          <p:cNvSpPr/>
          <p:nvPr/>
        </p:nvSpPr>
        <p:spPr>
          <a:xfrm>
            <a:off x="5996162" y="5291948"/>
            <a:ext cx="231227" cy="33633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07375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3F956-AE3F-6012-E07A-D6C540877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60421" cy="591316"/>
          </a:xfrm>
        </p:spPr>
        <p:txBody>
          <a:bodyPr>
            <a:normAutofit fontScale="90000"/>
          </a:bodyPr>
          <a:lstStyle/>
          <a:p>
            <a:pPr algn="ctr"/>
            <a:r>
              <a:rPr lang="en-BD" sz="4000" b="1" dirty="0">
                <a:latin typeface="Arial" panose="020B0604020202020204" pitchFamily="34" charset="0"/>
                <a:cs typeface="Arial" panose="020B0604020202020204" pitchFamily="34" charset="0"/>
              </a:rPr>
              <a:t>Packages Utilized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7144F8-6D4D-9B9F-8F16-A09A8C3615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5141" y="1243177"/>
            <a:ext cx="8221717" cy="5092897"/>
          </a:xfrm>
        </p:spPr>
      </p:pic>
    </p:spTree>
    <p:extLst>
      <p:ext uri="{BB962C8B-B14F-4D97-AF65-F5344CB8AC3E}">
        <p14:creationId xmlns:p14="http://schemas.microsoft.com/office/powerpoint/2010/main" val="990423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DCFF64-BAA8-6174-030F-3B05546F5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7064" y="925513"/>
            <a:ext cx="7117872" cy="4351338"/>
          </a:xfrm>
        </p:spPr>
      </p:pic>
    </p:spTree>
    <p:extLst>
      <p:ext uri="{BB962C8B-B14F-4D97-AF65-F5344CB8AC3E}">
        <p14:creationId xmlns:p14="http://schemas.microsoft.com/office/powerpoint/2010/main" val="138938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B90B29-9484-003F-A0E9-22D5259EFE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0632" y="206215"/>
            <a:ext cx="8730735" cy="419417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13359-FBFB-C79F-8A90-FC3133D25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925" y="4554697"/>
            <a:ext cx="5818188" cy="230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035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544972F-7F0A-3C88-811B-473555276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7184" y="1171575"/>
            <a:ext cx="10757631" cy="4247830"/>
          </a:xfrm>
        </p:spPr>
      </p:pic>
    </p:spTree>
    <p:extLst>
      <p:ext uri="{BB962C8B-B14F-4D97-AF65-F5344CB8AC3E}">
        <p14:creationId xmlns:p14="http://schemas.microsoft.com/office/powerpoint/2010/main" val="1944928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C2F8E1-4809-13AD-FD03-D64B1A2F7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581" y="305827"/>
            <a:ext cx="9063075" cy="4296569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D3D3C-8743-19E1-1BFA-B1806C7D7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840" y="4802737"/>
            <a:ext cx="7132320" cy="205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425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1076</Words>
  <Application>Microsoft Macintosh PowerPoint</Application>
  <PresentationFormat>Widescreen</PresentationFormat>
  <Paragraphs>59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Calibri Light</vt:lpstr>
      <vt:lpstr>Google Sans</vt:lpstr>
      <vt:lpstr>Inter</vt:lpstr>
      <vt:lpstr>Rakuten Sans UI</vt:lpstr>
      <vt:lpstr>Roboto</vt:lpstr>
      <vt:lpstr>Times</vt:lpstr>
      <vt:lpstr>Times New Roman</vt:lpstr>
      <vt:lpstr>Office Theme</vt:lpstr>
      <vt:lpstr>  Case Study Presentation 5202   Develop functional R code for getting correlation &amp; interaction patterns among different parameters of heart disease patients </vt:lpstr>
      <vt:lpstr>Importance of this case study</vt:lpstr>
      <vt:lpstr>Research questions</vt:lpstr>
      <vt:lpstr>Case study work flow</vt:lpstr>
      <vt:lpstr>Packages Utilized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Case Study Presentation 5202   Develop functional R code for getting correlations &amp; interactions among different parameters of heart disease patients </dc:title>
  <dc:creator>tmzamee123456@outlook.com</dc:creator>
  <cp:lastModifiedBy>tmzamee123456@outlook.com</cp:lastModifiedBy>
  <cp:revision>18</cp:revision>
  <dcterms:created xsi:type="dcterms:W3CDTF">2024-05-02T00:12:35Z</dcterms:created>
  <dcterms:modified xsi:type="dcterms:W3CDTF">2024-05-02T16:55:08Z</dcterms:modified>
</cp:coreProperties>
</file>